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5"/>
  </p:notesMasterIdLst>
  <p:sldIdLst>
    <p:sldId id="258" r:id="rId2"/>
    <p:sldId id="273" r:id="rId3"/>
    <p:sldId id="315" r:id="rId4"/>
    <p:sldId id="316" r:id="rId5"/>
    <p:sldId id="317" r:id="rId6"/>
    <p:sldId id="318" r:id="rId7"/>
    <p:sldId id="319" r:id="rId8"/>
    <p:sldId id="320" r:id="rId9"/>
    <p:sldId id="274" r:id="rId10"/>
    <p:sldId id="277" r:id="rId11"/>
    <p:sldId id="276" r:id="rId12"/>
    <p:sldId id="278" r:id="rId13"/>
    <p:sldId id="279" r:id="rId14"/>
    <p:sldId id="280" r:id="rId15"/>
    <p:sldId id="281" r:id="rId16"/>
    <p:sldId id="282" r:id="rId17"/>
    <p:sldId id="283" r:id="rId18"/>
    <p:sldId id="285" r:id="rId19"/>
    <p:sldId id="284" r:id="rId20"/>
    <p:sldId id="286" r:id="rId21"/>
    <p:sldId id="287" r:id="rId22"/>
    <p:sldId id="288" r:id="rId23"/>
    <p:sldId id="289" r:id="rId24"/>
    <p:sldId id="290" r:id="rId25"/>
    <p:sldId id="292" r:id="rId26"/>
    <p:sldId id="293" r:id="rId27"/>
    <p:sldId id="294" r:id="rId28"/>
    <p:sldId id="298" r:id="rId29"/>
    <p:sldId id="299" r:id="rId30"/>
    <p:sldId id="300" r:id="rId31"/>
    <p:sldId id="301" r:id="rId32"/>
    <p:sldId id="302" r:id="rId33"/>
    <p:sldId id="303" r:id="rId34"/>
    <p:sldId id="304" r:id="rId35"/>
    <p:sldId id="305" r:id="rId36"/>
    <p:sldId id="306" r:id="rId37"/>
    <p:sldId id="307" r:id="rId38"/>
    <p:sldId id="308" r:id="rId39"/>
    <p:sldId id="309" r:id="rId40"/>
    <p:sldId id="310" r:id="rId41"/>
    <p:sldId id="311" r:id="rId42"/>
    <p:sldId id="312" r:id="rId43"/>
    <p:sldId id="313" r:id="rId44"/>
    <p:sldId id="321" r:id="rId45"/>
    <p:sldId id="265" r:id="rId46"/>
    <p:sldId id="266" r:id="rId47"/>
    <p:sldId id="267" r:id="rId48"/>
    <p:sldId id="268" r:id="rId49"/>
    <p:sldId id="322" r:id="rId50"/>
    <p:sldId id="269" r:id="rId51"/>
    <p:sldId id="271" r:id="rId52"/>
    <p:sldId id="272" r:id="rId53"/>
    <p:sldId id="314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99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89" autoAdjust="0"/>
    <p:restoredTop sz="94660"/>
  </p:normalViewPr>
  <p:slideViewPr>
    <p:cSldViewPr snapToObjects="1">
      <p:cViewPr varScale="1">
        <p:scale>
          <a:sx n="108" d="100"/>
          <a:sy n="108" d="100"/>
        </p:scale>
        <p:origin x="161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71" d="100"/>
          <a:sy n="71" d="100"/>
        </p:scale>
        <p:origin x="-3222" y="-90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7B47E9-0DFF-460D-AA3C-42FB84195653}" type="datetimeFigureOut">
              <a:rPr lang="en-GB" smtClean="0"/>
              <a:t>11/10/2019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515CB0-5D7B-49E9-BF21-15A9A90437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870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15CB0-5D7B-49E9-BF21-15A9A9043759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428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15CB0-5D7B-49E9-BF21-15A9A9043759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428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15CB0-5D7B-49E9-BF21-15A9A9043759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428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15CB0-5D7B-49E9-BF21-15A9A9043759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4287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15CB0-5D7B-49E9-BF21-15A9A9043759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4287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15CB0-5D7B-49E9-BF21-15A9A9043759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428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15CB0-5D7B-49E9-BF21-15A9A9043759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4287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15CB0-5D7B-49E9-BF21-15A9A9043759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4287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15CB0-5D7B-49E9-BF21-15A9A9043759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4287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15CB0-5D7B-49E9-BF21-15A9A9043759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4287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15CB0-5D7B-49E9-BF21-15A9A9043759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4287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15CB0-5D7B-49E9-BF21-15A9A9043759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4287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15CB0-5D7B-49E9-BF21-15A9A9043759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428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B12F-93CC-4108-A089-64A26F59A413}" type="datetimeFigureOut">
              <a:rPr lang="en-GB" smtClean="0">
                <a:solidFill>
                  <a:prstClr val="white">
                    <a:tint val="75000"/>
                  </a:prstClr>
                </a:solidFill>
              </a:rPr>
              <a:pPr/>
              <a:t>11/10/2019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33D-EE30-41EC-8421-9169A669D0E9}" type="slidenum">
              <a:rPr lang="en-GB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322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B12F-93CC-4108-A089-64A26F59A413}" type="datetimeFigureOut">
              <a:rPr lang="en-GB" smtClean="0">
                <a:solidFill>
                  <a:prstClr val="white">
                    <a:tint val="75000"/>
                  </a:prstClr>
                </a:solidFill>
              </a:rPr>
              <a:pPr/>
              <a:t>11/10/2019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33D-EE30-41EC-8421-9169A669D0E9}" type="slidenum">
              <a:rPr lang="en-GB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000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B12F-93CC-4108-A089-64A26F59A413}" type="datetimeFigureOut">
              <a:rPr lang="en-GB" smtClean="0">
                <a:solidFill>
                  <a:prstClr val="white">
                    <a:tint val="75000"/>
                  </a:prstClr>
                </a:solidFill>
              </a:rPr>
              <a:pPr/>
              <a:t>11/10/2019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33D-EE30-41EC-8421-9169A669D0E9}" type="slidenum">
              <a:rPr lang="en-GB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586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B12F-93CC-4108-A089-64A26F59A413}" type="datetimeFigureOut">
              <a:rPr lang="en-GB" smtClean="0">
                <a:solidFill>
                  <a:prstClr val="white">
                    <a:tint val="75000"/>
                  </a:prstClr>
                </a:solidFill>
              </a:rPr>
              <a:pPr/>
              <a:t>11/10/2019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33D-EE30-41EC-8421-9169A669D0E9}" type="slidenum">
              <a:rPr lang="en-GB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500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B12F-93CC-4108-A089-64A26F59A413}" type="datetimeFigureOut">
              <a:rPr lang="en-GB" smtClean="0">
                <a:solidFill>
                  <a:prstClr val="white">
                    <a:tint val="75000"/>
                  </a:prstClr>
                </a:solidFill>
              </a:rPr>
              <a:pPr/>
              <a:t>11/10/2019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33D-EE30-41EC-8421-9169A669D0E9}" type="slidenum">
              <a:rPr lang="en-GB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06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B12F-93CC-4108-A089-64A26F59A413}" type="datetimeFigureOut">
              <a:rPr lang="en-GB" smtClean="0">
                <a:solidFill>
                  <a:prstClr val="white">
                    <a:tint val="75000"/>
                  </a:prstClr>
                </a:solidFill>
              </a:rPr>
              <a:pPr/>
              <a:t>11/10/2019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33D-EE30-41EC-8421-9169A669D0E9}" type="slidenum">
              <a:rPr lang="en-GB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914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B12F-93CC-4108-A089-64A26F59A413}" type="datetimeFigureOut">
              <a:rPr lang="en-GB" smtClean="0">
                <a:solidFill>
                  <a:prstClr val="white">
                    <a:tint val="75000"/>
                  </a:prstClr>
                </a:solidFill>
              </a:rPr>
              <a:pPr/>
              <a:t>11/10/2019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33D-EE30-41EC-8421-9169A669D0E9}" type="slidenum">
              <a:rPr lang="en-GB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95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B12F-93CC-4108-A089-64A26F59A413}" type="datetimeFigureOut">
              <a:rPr lang="en-GB" smtClean="0">
                <a:solidFill>
                  <a:prstClr val="white">
                    <a:tint val="75000"/>
                  </a:prstClr>
                </a:solidFill>
              </a:rPr>
              <a:pPr/>
              <a:t>11/10/2019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33D-EE30-41EC-8421-9169A669D0E9}" type="slidenum">
              <a:rPr lang="en-GB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130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B12F-93CC-4108-A089-64A26F59A413}" type="datetimeFigureOut">
              <a:rPr lang="en-GB" smtClean="0">
                <a:solidFill>
                  <a:prstClr val="white">
                    <a:tint val="75000"/>
                  </a:prstClr>
                </a:solidFill>
              </a:rPr>
              <a:pPr/>
              <a:t>11/10/2019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33D-EE30-41EC-8421-9169A669D0E9}" type="slidenum">
              <a:rPr lang="en-GB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372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B12F-93CC-4108-A089-64A26F59A413}" type="datetimeFigureOut">
              <a:rPr lang="en-GB" smtClean="0">
                <a:solidFill>
                  <a:prstClr val="white">
                    <a:tint val="75000"/>
                  </a:prstClr>
                </a:solidFill>
              </a:rPr>
              <a:pPr/>
              <a:t>11/10/2019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33D-EE30-41EC-8421-9169A669D0E9}" type="slidenum">
              <a:rPr lang="en-GB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024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B12F-93CC-4108-A089-64A26F59A413}" type="datetimeFigureOut">
              <a:rPr lang="en-GB" smtClean="0">
                <a:solidFill>
                  <a:prstClr val="white">
                    <a:tint val="75000"/>
                  </a:prstClr>
                </a:solidFill>
              </a:rPr>
              <a:pPr/>
              <a:t>11/10/2019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33D-EE30-41EC-8421-9169A669D0E9}" type="slidenum">
              <a:rPr lang="en-GB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566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7B12F-93CC-4108-A089-64A26F59A413}" type="datetimeFigureOut">
              <a:rPr lang="en-GB" smtClean="0">
                <a:solidFill>
                  <a:prstClr val="white">
                    <a:tint val="75000"/>
                  </a:prstClr>
                </a:solidFill>
              </a:rPr>
              <a:pPr/>
              <a:t>11/10/2019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7A33D-EE30-41EC-8421-9169A669D0E9}" type="slidenum">
              <a:rPr lang="en-GB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6860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tif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tif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tif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tif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tif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0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83551" y="343486"/>
            <a:ext cx="8579094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4554" y="466578"/>
            <a:ext cx="8354891" cy="93044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2900" dirty="0">
                <a:solidFill>
                  <a:srgbClr val="F7994B"/>
                </a:solidFill>
              </a:rPr>
              <a:t>Photoshop processing </a:t>
            </a:r>
            <a:br>
              <a:rPr lang="en-GB" sz="2900" dirty="0">
                <a:solidFill>
                  <a:srgbClr val="FFFFFF"/>
                </a:solidFill>
              </a:rPr>
            </a:br>
            <a:r>
              <a:rPr lang="en-GB" sz="2900" dirty="0">
                <a:solidFill>
                  <a:srgbClr val="FFFFFF"/>
                </a:solidFill>
              </a:rPr>
              <a:t>Stage by stage</a:t>
            </a:r>
          </a:p>
        </p:txBody>
      </p:sp>
      <p:cxnSp>
        <p:nvCxnSpPr>
          <p:cNvPr id="16" name="Straight Connector 12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57350" y="1448631"/>
            <a:ext cx="58293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" y="3064440"/>
            <a:ext cx="8622615" cy="28885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79400" y="5993664"/>
            <a:ext cx="17673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2000">
                <a:solidFill>
                  <a:srgbClr val="F7994B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66399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The benefits of stacking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907" y="1736116"/>
            <a:ext cx="6696744" cy="50416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261" y="1736116"/>
            <a:ext cx="6717390" cy="5057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9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Merging channels in APP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605640-2EE6-495A-BD04-E8978B6D0C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43" y="1772816"/>
            <a:ext cx="7388313" cy="4155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942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Add the relevant channels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605640-2EE6-495A-BD04-E8978B6D0C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43" y="1772816"/>
            <a:ext cx="7388312" cy="4155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40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Allocate the filter to the correct channel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605640-2EE6-495A-BD04-E8978B6D0C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43" y="1772816"/>
            <a:ext cx="7388312" cy="415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878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All filters are in their correct channel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605640-2EE6-495A-BD04-E8978B6D0C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44" y="1800260"/>
            <a:ext cx="7388311" cy="41559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2A2972-436B-402D-9CA5-5375461791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673" y="1808820"/>
            <a:ext cx="7368654" cy="414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879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Change the background strength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605640-2EE6-495A-BD04-E8978B6D0C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43" y="1772816"/>
            <a:ext cx="7388311" cy="415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438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42F24C3-A5F8-4AA9-B844-68715E85B2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23" y="1088740"/>
            <a:ext cx="4510738" cy="3323137"/>
          </a:xfrm>
          <a:prstGeom prst="ellipse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79016C3-9CC6-48D3-8F0F-667F9E2CDB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2999" y="2636912"/>
            <a:ext cx="4510738" cy="3323137"/>
          </a:xfrm>
          <a:prstGeom prst="ellipse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A9F5385-1444-4D87-9564-3BBFC7CC4D14}"/>
              </a:ext>
            </a:extLst>
          </p:cNvPr>
          <p:cNvSpPr txBox="1"/>
          <p:nvPr/>
        </p:nvSpPr>
        <p:spPr>
          <a:xfrm>
            <a:off x="4031940" y="1092176"/>
            <a:ext cx="4140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All channels of equal strength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850FDDB-B9AD-448D-AAE8-68EE409DF0B1}"/>
              </a:ext>
            </a:extLst>
          </p:cNvPr>
          <p:cNvSpPr txBox="1"/>
          <p:nvPr/>
        </p:nvSpPr>
        <p:spPr>
          <a:xfrm>
            <a:off x="1367644" y="5225979"/>
            <a:ext cx="4140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Background of OIII and SII increased </a:t>
            </a:r>
          </a:p>
          <a:p>
            <a:r>
              <a:rPr lang="en-GB" dirty="0"/>
              <a:t>In relation to Ha</a:t>
            </a:r>
          </a:p>
        </p:txBody>
      </p:sp>
    </p:spTree>
    <p:extLst>
      <p:ext uri="{BB962C8B-B14F-4D97-AF65-F5344CB8AC3E}">
        <p14:creationId xmlns:p14="http://schemas.microsoft.com/office/powerpoint/2010/main" val="2647886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6733"/>
            <a:ext cx="8229600" cy="648072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Merging channels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81" y="1665751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7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6733"/>
            <a:ext cx="8229600" cy="648072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Merging channels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0613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970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6733"/>
            <a:ext cx="8229600" cy="648072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Merging channels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4433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765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6733"/>
            <a:ext cx="8229600" cy="648072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Curves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4805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134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016732"/>
            <a:ext cx="8844800" cy="11161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Curves</a:t>
            </a:r>
          </a:p>
          <a:p>
            <a:pPr marL="0" indent="0">
              <a:buNone/>
            </a:pPr>
            <a:r>
              <a:rPr lang="en-GB" sz="2000" dirty="0"/>
              <a:t>Curve 2 								         Curve 3</a:t>
            </a:r>
          </a:p>
          <a:p>
            <a:pPr marL="0" indent="0" algn="ctr">
              <a:buNone/>
            </a:pPr>
            <a:endParaRPr lang="en-GB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08" y="1952836"/>
            <a:ext cx="4081481" cy="47355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074" y="1952836"/>
            <a:ext cx="4048234" cy="4735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80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6733"/>
            <a:ext cx="8229600" cy="648072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Curves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7" y="1664805"/>
            <a:ext cx="6894914" cy="51908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906611" y="1664805"/>
            <a:ext cx="2165889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Next steps</a:t>
            </a:r>
          </a:p>
          <a:p>
            <a:endParaRPr lang="en-GB" dirty="0"/>
          </a:p>
          <a:p>
            <a:r>
              <a:rPr lang="en-GB" dirty="0"/>
              <a:t>Levels to balance the colours</a:t>
            </a:r>
          </a:p>
          <a:p>
            <a:endParaRPr lang="en-GB" dirty="0"/>
          </a:p>
          <a:p>
            <a:r>
              <a:rPr lang="en-GB" dirty="0"/>
              <a:t>Selective Colour tool</a:t>
            </a:r>
          </a:p>
        </p:txBody>
      </p:sp>
    </p:spTree>
    <p:extLst>
      <p:ext uri="{BB962C8B-B14F-4D97-AF65-F5344CB8AC3E}">
        <p14:creationId xmlns:p14="http://schemas.microsoft.com/office/powerpoint/2010/main" val="2257316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016732"/>
            <a:ext cx="8844800" cy="11161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Levels to balance the colours</a:t>
            </a:r>
          </a:p>
          <a:p>
            <a:pPr marL="0" indent="0">
              <a:buNone/>
            </a:pPr>
            <a:r>
              <a:rPr lang="en-GB" sz="2000" dirty="0"/>
              <a:t>							         </a:t>
            </a:r>
          </a:p>
          <a:p>
            <a:pPr marL="0" indent="0" algn="ctr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7867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254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016732"/>
            <a:ext cx="8844800" cy="11161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Levels to balance the colours</a:t>
            </a:r>
          </a:p>
          <a:p>
            <a:pPr marL="0" indent="0">
              <a:buNone/>
            </a:pPr>
            <a:r>
              <a:rPr lang="en-GB" sz="2000" dirty="0"/>
              <a:t>							         </a:t>
            </a:r>
          </a:p>
          <a:p>
            <a:pPr marL="0" indent="0" algn="ctr">
              <a:buNone/>
            </a:pPr>
            <a:endParaRPr lang="en-GB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993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016732"/>
            <a:ext cx="8844800" cy="11161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Selective colour (Green)</a:t>
            </a:r>
          </a:p>
          <a:p>
            <a:pPr marL="0" indent="0">
              <a:buNone/>
            </a:pPr>
            <a:r>
              <a:rPr lang="en-GB" sz="2000" dirty="0"/>
              <a:t>							         </a:t>
            </a:r>
          </a:p>
          <a:p>
            <a:pPr marL="0" indent="0" algn="ctr">
              <a:buNone/>
            </a:pPr>
            <a:endParaRPr lang="en-GB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62" y="1713857"/>
            <a:ext cx="9144000" cy="5143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37107" y="496556"/>
            <a:ext cx="7280139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Curves – A simple curve to see what you are doing</a:t>
            </a:r>
          </a:p>
          <a:p>
            <a:endParaRPr lang="en-GB" b="1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Green Selective colour – First process to change the greens to yellow without destroying the blue</a:t>
            </a:r>
            <a:r>
              <a:rPr lang="en-GB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70120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016732"/>
            <a:ext cx="8844800" cy="11161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Selective colour (2</a:t>
            </a:r>
            <a:r>
              <a:rPr lang="en-GB" baseline="30000" dirty="0"/>
              <a:t>nd</a:t>
            </a:r>
            <a:r>
              <a:rPr lang="en-GB" dirty="0"/>
              <a:t> green)</a:t>
            </a:r>
          </a:p>
          <a:p>
            <a:pPr marL="0" indent="0">
              <a:buNone/>
            </a:pPr>
            <a:r>
              <a:rPr lang="en-GB" sz="2000" dirty="0"/>
              <a:t>							         </a:t>
            </a:r>
          </a:p>
          <a:p>
            <a:pPr marL="0" indent="0" algn="ctr">
              <a:buNone/>
            </a:pPr>
            <a:endParaRPr lang="en-GB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27584" y="527598"/>
            <a:ext cx="7280139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Green Selective colour – In danger of loosing the blue – Lets consider green again…. Keeping the outer areas blue so that we can work with it later</a:t>
            </a:r>
          </a:p>
          <a:p>
            <a:endParaRPr lang="en-GB" b="1" dirty="0">
              <a:solidFill>
                <a:schemeClr val="bg1"/>
              </a:solidFill>
            </a:endParaRPr>
          </a:p>
          <a:p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754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016732"/>
            <a:ext cx="8844800" cy="11161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Selective colour (yellow)</a:t>
            </a:r>
          </a:p>
          <a:p>
            <a:pPr marL="0" indent="0">
              <a:buNone/>
            </a:pPr>
            <a:r>
              <a:rPr lang="en-GB" sz="2000" dirty="0"/>
              <a:t>							         </a:t>
            </a:r>
          </a:p>
          <a:p>
            <a:pPr marL="0" indent="0" algn="ctr">
              <a:buNone/>
            </a:pPr>
            <a:endParaRPr lang="en-GB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58551" y="514171"/>
            <a:ext cx="7280139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Yellow Selective colour – Working on making the yellows more orange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b="1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990" y="17145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23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016732"/>
            <a:ext cx="8844800" cy="11161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Selective colour (cyan)</a:t>
            </a:r>
          </a:p>
          <a:p>
            <a:pPr marL="0" indent="0">
              <a:buNone/>
            </a:pPr>
            <a:r>
              <a:rPr lang="en-GB" sz="2000" dirty="0"/>
              <a:t>							         </a:t>
            </a:r>
          </a:p>
          <a:p>
            <a:pPr marL="0" indent="0" algn="ctr">
              <a:buNone/>
            </a:pPr>
            <a:endParaRPr lang="en-GB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75383" y="514171"/>
            <a:ext cx="7280139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Cyan Selective colour – Working on the blue areas of the nebula – This can be tweaked further with blue selective colour as required.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b="1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62" y="17145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997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016732"/>
            <a:ext cx="8844800" cy="11161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Selective colour (blue)</a:t>
            </a:r>
          </a:p>
          <a:p>
            <a:pPr marL="0" indent="0">
              <a:buNone/>
            </a:pPr>
            <a:r>
              <a:rPr lang="en-GB" sz="2000" dirty="0"/>
              <a:t>							         </a:t>
            </a:r>
          </a:p>
          <a:p>
            <a:pPr marL="0" indent="0" algn="ctr">
              <a:buNone/>
            </a:pPr>
            <a:endParaRPr lang="en-GB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71156" y="516666"/>
            <a:ext cx="7280139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Blue Selective colour – Changing the blue to a lighter and slightly more cyan colour….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b="1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62" y="1712099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447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6733"/>
            <a:ext cx="8229600" cy="648072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Preparing for luminance (noise)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87" y="17145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7430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6733"/>
            <a:ext cx="8229600" cy="648072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Blurring the layer to combat noise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45" y="17145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5778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6733"/>
            <a:ext cx="8229600" cy="648072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The difference once noise is removed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558996"/>
            <a:ext cx="6336878" cy="51598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558994"/>
            <a:ext cx="6336877" cy="5159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43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0668"/>
            <a:ext cx="8229600" cy="828093"/>
          </a:xfrm>
        </p:spPr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399276" cy="68407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Considering the luminance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199" y="1988840"/>
            <a:ext cx="189071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401108"/>
            <a:ext cx="189071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649" y="5678887"/>
            <a:ext cx="189071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1808821"/>
            <a:ext cx="194421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False Luminance</a:t>
            </a:r>
          </a:p>
          <a:p>
            <a:endParaRPr lang="en-GB" sz="2800" dirty="0"/>
          </a:p>
          <a:p>
            <a:endParaRPr lang="en-GB" sz="2800" dirty="0"/>
          </a:p>
          <a:p>
            <a:endParaRPr lang="en-GB" sz="2800" dirty="0"/>
          </a:p>
          <a:p>
            <a:endParaRPr lang="en-GB" sz="2800" dirty="0"/>
          </a:p>
          <a:p>
            <a:r>
              <a:rPr lang="en-GB" sz="2800" dirty="0"/>
              <a:t>Luminance</a:t>
            </a:r>
          </a:p>
          <a:p>
            <a:endParaRPr lang="en-GB" sz="2800" dirty="0"/>
          </a:p>
          <a:p>
            <a:endParaRPr lang="en-GB" sz="2800" dirty="0"/>
          </a:p>
          <a:p>
            <a:r>
              <a:rPr lang="en-GB" sz="2800" dirty="0"/>
              <a:t>Ha as luminance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9912" y="1808821"/>
            <a:ext cx="506408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How to create a false luminance</a:t>
            </a:r>
          </a:p>
          <a:p>
            <a:pPr marL="285750" indent="-285750">
              <a:buBlip>
                <a:blip r:embed="rId3"/>
              </a:buBlip>
            </a:pPr>
            <a:r>
              <a:rPr lang="en-GB" dirty="0"/>
              <a:t>Use the image BEFORE any noise reduction</a:t>
            </a:r>
          </a:p>
          <a:p>
            <a:pPr marL="285750" indent="-285750">
              <a:buBlip>
                <a:blip r:embed="rId3"/>
              </a:buBlip>
            </a:pPr>
            <a:r>
              <a:rPr lang="en-GB" dirty="0" err="1"/>
              <a:t>Desaturate</a:t>
            </a:r>
            <a:r>
              <a:rPr lang="en-GB" dirty="0"/>
              <a:t> the image by changing the mode to grayscale</a:t>
            </a:r>
          </a:p>
          <a:p>
            <a:pPr marL="285750" indent="-285750">
              <a:buBlip>
                <a:blip r:embed="rId3"/>
              </a:buBlip>
            </a:pPr>
            <a:endParaRPr lang="en-GB" dirty="0"/>
          </a:p>
          <a:p>
            <a:r>
              <a:rPr lang="en-GB" dirty="0"/>
              <a:t>Why a false luminance</a:t>
            </a:r>
          </a:p>
          <a:p>
            <a:pPr marL="285750" indent="-285750">
              <a:buBlip>
                <a:blip r:embed="rId3"/>
              </a:buBlip>
            </a:pPr>
            <a:r>
              <a:rPr lang="en-GB" dirty="0"/>
              <a:t>It will include the details from ALL data channels. In some cases this is imperative</a:t>
            </a:r>
          </a:p>
          <a:p>
            <a:pPr marL="285750" indent="-285750">
              <a:buBlip>
                <a:blip r:embed="rId3"/>
              </a:buBlip>
            </a:pPr>
            <a:endParaRPr lang="en-GB" dirty="0"/>
          </a:p>
          <a:p>
            <a:r>
              <a:rPr lang="en-GB" dirty="0"/>
              <a:t>Using a luminance filter you will get data in all visible channels. </a:t>
            </a:r>
          </a:p>
          <a:p>
            <a:pPr marL="285750" indent="-285750">
              <a:buBlip>
                <a:blip r:embed="rId3"/>
              </a:buBlip>
            </a:pPr>
            <a:r>
              <a:rPr lang="en-GB" dirty="0"/>
              <a:t>Star bloat issues</a:t>
            </a:r>
          </a:p>
          <a:p>
            <a:pPr marL="285750" indent="-285750">
              <a:buBlip>
                <a:blip r:embed="rId3"/>
              </a:buBlip>
            </a:pPr>
            <a:r>
              <a:rPr lang="en-GB" dirty="0"/>
              <a:t>Light pollution</a:t>
            </a:r>
          </a:p>
          <a:p>
            <a:pPr marL="285750" indent="-285750">
              <a:buBlip>
                <a:blip r:embed="rId3"/>
              </a:buBlip>
            </a:pPr>
            <a:endParaRPr lang="en-GB" dirty="0"/>
          </a:p>
          <a:p>
            <a:r>
              <a:rPr lang="en-GB" dirty="0"/>
              <a:t>Data is only in the Ha channel – Lets consider if this is an issue.</a:t>
            </a:r>
          </a:p>
          <a:p>
            <a:endParaRPr lang="en-GB" dirty="0"/>
          </a:p>
          <a:p>
            <a:r>
              <a:rPr lang="en-GB" dirty="0"/>
              <a:t>Stars are smaller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46994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6733"/>
            <a:ext cx="8229600" cy="6480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Creating an Ha luminance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" y="17145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8418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6733"/>
            <a:ext cx="8229600" cy="6480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Comparing the luminance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323829"/>
            <a:ext cx="4427684" cy="33334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858" y="2312876"/>
            <a:ext cx="4427685" cy="33334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1954497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False luminance				Ha only luminance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5805264"/>
            <a:ext cx="90885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4"/>
              </a:buBlip>
            </a:pPr>
            <a:r>
              <a:rPr lang="en-GB" dirty="0"/>
              <a:t>Very little difference between them.</a:t>
            </a:r>
          </a:p>
          <a:p>
            <a:pPr marL="285750" indent="-285750">
              <a:buBlip>
                <a:blip r:embed="rId4"/>
              </a:buBlip>
            </a:pPr>
            <a:r>
              <a:rPr lang="en-GB" dirty="0"/>
              <a:t>False luminance has a little more noise</a:t>
            </a:r>
          </a:p>
          <a:p>
            <a:pPr marL="285750" indent="-285750">
              <a:buBlip>
                <a:blip r:embed="rId4"/>
              </a:buBlip>
            </a:pPr>
            <a:r>
              <a:rPr lang="en-GB" dirty="0"/>
              <a:t>Ha luminance has smaller stars</a:t>
            </a:r>
          </a:p>
        </p:txBody>
      </p:sp>
    </p:spTree>
    <p:extLst>
      <p:ext uri="{BB962C8B-B14F-4D97-AF65-F5344CB8AC3E}">
        <p14:creationId xmlns:p14="http://schemas.microsoft.com/office/powerpoint/2010/main" val="39994847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016732"/>
            <a:ext cx="8844800" cy="11161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Luminance</a:t>
            </a:r>
          </a:p>
          <a:p>
            <a:pPr marL="0" indent="0">
              <a:buNone/>
            </a:pPr>
            <a:r>
              <a:rPr lang="en-GB" sz="2000" dirty="0"/>
              <a:t>							         </a:t>
            </a:r>
          </a:p>
          <a:p>
            <a:pPr marL="0" indent="0" algn="ctr">
              <a:buNone/>
            </a:pPr>
            <a:endParaRPr lang="en-GB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37107" y="496556"/>
            <a:ext cx="7280139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Curves – Lighten the Luminance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Ensure that there is no clipping of the dark areas </a:t>
            </a:r>
          </a:p>
          <a:p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09" y="17145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301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016732"/>
            <a:ext cx="8844800" cy="11161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Sharpen the luminance</a:t>
            </a:r>
          </a:p>
          <a:p>
            <a:pPr marL="0" indent="0">
              <a:buNone/>
            </a:pPr>
            <a:r>
              <a:rPr lang="en-GB" sz="2000" dirty="0"/>
              <a:t>							         </a:t>
            </a:r>
          </a:p>
          <a:p>
            <a:pPr marL="0" indent="0" algn="ctr">
              <a:buNone/>
            </a:pPr>
            <a:endParaRPr lang="en-GB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37107" y="496556"/>
            <a:ext cx="7280139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Duplicate the layer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Select ‘Blend mode’ overlay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62" y="17145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747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016732"/>
            <a:ext cx="8844800" cy="11161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Sharpen the luminance – High Pass</a:t>
            </a:r>
          </a:p>
          <a:p>
            <a:pPr marL="0" indent="0">
              <a:buNone/>
            </a:pPr>
            <a:r>
              <a:rPr lang="en-GB" sz="2000" dirty="0"/>
              <a:t>							         </a:t>
            </a:r>
          </a:p>
          <a:p>
            <a:pPr marL="0" indent="0" algn="ctr">
              <a:buNone/>
            </a:pPr>
            <a:endParaRPr lang="en-GB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27168" y="496556"/>
            <a:ext cx="7280139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High Pass – Radius selection…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This can be tweaked in Opacity  afterwards in a couple of ways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63" y="17145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040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016732"/>
            <a:ext cx="8844800" cy="11161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Sharpen the luminance – High Pass</a:t>
            </a:r>
          </a:p>
          <a:p>
            <a:pPr marL="0" indent="0">
              <a:buNone/>
            </a:pPr>
            <a:r>
              <a:rPr lang="en-GB" sz="2000" dirty="0"/>
              <a:t>							         </a:t>
            </a:r>
          </a:p>
          <a:p>
            <a:pPr marL="0" indent="0" algn="ctr">
              <a:buNone/>
            </a:pPr>
            <a:endParaRPr lang="en-GB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27168" y="496556"/>
            <a:ext cx="7280139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Layer mask – Hide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This allows us to sharpen up edge details and where the signal is the best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00" y="1696885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221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016732"/>
            <a:ext cx="8844800" cy="11161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Sharpen the luminance – High Pass</a:t>
            </a:r>
          </a:p>
          <a:p>
            <a:pPr marL="0" indent="0">
              <a:buNone/>
            </a:pPr>
            <a:r>
              <a:rPr lang="en-GB" sz="2000" dirty="0"/>
              <a:t>							         </a:t>
            </a:r>
          </a:p>
          <a:p>
            <a:pPr marL="0" indent="0" algn="ctr">
              <a:buNone/>
            </a:pPr>
            <a:endParaRPr lang="en-GB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27168" y="496556"/>
            <a:ext cx="7280139" cy="147732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GB" dirty="0">
                <a:solidFill>
                  <a:schemeClr val="bg1"/>
                </a:solidFill>
              </a:rPr>
              <a:t>Background selection</a:t>
            </a:r>
          </a:p>
          <a:p>
            <a:pPr marL="342900" indent="-342900">
              <a:buAutoNum type="arabicParenR"/>
            </a:pPr>
            <a:r>
              <a:rPr lang="en-GB" dirty="0">
                <a:solidFill>
                  <a:schemeClr val="bg1"/>
                </a:solidFill>
              </a:rPr>
              <a:t>Select brush </a:t>
            </a:r>
          </a:p>
          <a:p>
            <a:pPr marL="342900" indent="-342900">
              <a:buAutoNum type="arabicParenR"/>
            </a:pPr>
            <a:r>
              <a:rPr lang="en-GB" dirty="0">
                <a:solidFill>
                  <a:schemeClr val="bg1"/>
                </a:solidFill>
              </a:rPr>
              <a:t>Select brush size</a:t>
            </a:r>
          </a:p>
          <a:p>
            <a:pPr marL="342900" indent="-342900">
              <a:buAutoNum type="arabicParenR"/>
            </a:pPr>
            <a:r>
              <a:rPr lang="en-GB" dirty="0">
                <a:solidFill>
                  <a:schemeClr val="bg1"/>
                </a:solidFill>
              </a:rPr>
              <a:t>Select Opacity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63" y="1696885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924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016732"/>
            <a:ext cx="8844800" cy="11161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Using the Luminance</a:t>
            </a:r>
          </a:p>
          <a:p>
            <a:pPr marL="0" indent="0">
              <a:buNone/>
            </a:pPr>
            <a:r>
              <a:rPr lang="en-GB" sz="2000" dirty="0"/>
              <a:t>							         </a:t>
            </a:r>
          </a:p>
          <a:p>
            <a:pPr marL="0" indent="0" algn="ctr">
              <a:buNone/>
            </a:pPr>
            <a:endParaRPr lang="en-GB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27168" y="496556"/>
            <a:ext cx="7280139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Copy the Luminance image and paste it onto the Coloured Noise reduced image.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Don’t add all luminance at once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67" y="17145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163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016732"/>
            <a:ext cx="8844800" cy="11161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Using the Luminance</a:t>
            </a:r>
          </a:p>
          <a:p>
            <a:pPr marL="0" indent="0">
              <a:buNone/>
            </a:pPr>
            <a:r>
              <a:rPr lang="en-GB" sz="2000" dirty="0"/>
              <a:t>							         </a:t>
            </a:r>
          </a:p>
          <a:p>
            <a:pPr marL="0" indent="0" algn="ctr">
              <a:buNone/>
            </a:pPr>
            <a:endParaRPr lang="en-GB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27168" y="496556"/>
            <a:ext cx="7280139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Iteratively add the luminance and blur in-between each iteration of about 0.9 pixels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788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016732"/>
            <a:ext cx="8844800" cy="11161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Tweaking the colour</a:t>
            </a:r>
          </a:p>
          <a:p>
            <a:pPr marL="0" indent="0">
              <a:buNone/>
            </a:pPr>
            <a:r>
              <a:rPr lang="en-GB" sz="2000" dirty="0"/>
              <a:t>							         </a:t>
            </a:r>
          </a:p>
          <a:p>
            <a:pPr marL="0" indent="0" algn="ctr">
              <a:buNone/>
            </a:pPr>
            <a:endParaRPr lang="en-GB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27168" y="496556"/>
            <a:ext cx="7280139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Once the luminance has been added to 100% opacity – Consider the colour again.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Red / Blue / Cyan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6885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857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016732"/>
            <a:ext cx="8844800" cy="11161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What is needed next ….</a:t>
            </a:r>
          </a:p>
          <a:p>
            <a:pPr marL="0" indent="0">
              <a:buNone/>
            </a:pPr>
            <a:r>
              <a:rPr lang="en-GB" sz="2000" dirty="0"/>
              <a:t>							         </a:t>
            </a:r>
          </a:p>
          <a:p>
            <a:pPr marL="0" indent="0" algn="ctr">
              <a:buNone/>
            </a:pPr>
            <a:endParaRPr lang="en-GB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93" y="1696885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7271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016732"/>
            <a:ext cx="8844800" cy="11161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Crop the edges</a:t>
            </a:r>
          </a:p>
          <a:p>
            <a:pPr marL="0" indent="0">
              <a:buNone/>
            </a:pPr>
            <a:r>
              <a:rPr lang="en-GB" sz="2000" dirty="0"/>
              <a:t>							         </a:t>
            </a:r>
          </a:p>
          <a:p>
            <a:pPr marL="0" indent="0" algn="ctr">
              <a:buNone/>
            </a:pPr>
            <a:endParaRPr lang="en-GB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997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016732"/>
            <a:ext cx="8844800" cy="11161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Check the levels and histogram</a:t>
            </a:r>
          </a:p>
          <a:p>
            <a:pPr marL="0" indent="0">
              <a:buNone/>
            </a:pPr>
            <a:r>
              <a:rPr lang="en-GB" sz="2000" dirty="0"/>
              <a:t>							         </a:t>
            </a:r>
          </a:p>
          <a:p>
            <a:pPr marL="0" indent="0" algn="ctr">
              <a:buNone/>
            </a:pPr>
            <a:endParaRPr lang="en-GB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" y="1714500"/>
            <a:ext cx="9144000" cy="5143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27167" y="496556"/>
            <a:ext cx="7280139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GB" dirty="0">
                <a:solidFill>
                  <a:schemeClr val="bg1"/>
                </a:solidFill>
              </a:rPr>
              <a:t>Move </a:t>
            </a:r>
            <a:r>
              <a:rPr lang="en-GB" dirty="0" err="1">
                <a:solidFill>
                  <a:schemeClr val="bg1"/>
                </a:solidFill>
              </a:rPr>
              <a:t>blackpoint</a:t>
            </a:r>
            <a:r>
              <a:rPr lang="en-GB" dirty="0">
                <a:solidFill>
                  <a:schemeClr val="bg1"/>
                </a:solidFill>
              </a:rPr>
              <a:t> on individual colours……. Attains a balanced histogram.</a:t>
            </a:r>
          </a:p>
          <a:p>
            <a:pPr marL="342900" indent="-342900">
              <a:buAutoNum type="arabicParenR"/>
            </a:pPr>
            <a:endParaRPr lang="en-GB" dirty="0">
              <a:solidFill>
                <a:schemeClr val="bg1"/>
              </a:solidFill>
            </a:endParaRPr>
          </a:p>
          <a:p>
            <a:pPr marL="342900" indent="-342900">
              <a:buAutoNum type="arabicParenR"/>
            </a:pPr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64" y="1696885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85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016732"/>
            <a:ext cx="8844800" cy="11161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Contrast curve </a:t>
            </a:r>
          </a:p>
          <a:p>
            <a:pPr marL="0" indent="0">
              <a:buNone/>
            </a:pPr>
            <a:r>
              <a:rPr lang="en-GB" sz="2000" dirty="0"/>
              <a:t>							         </a:t>
            </a:r>
          </a:p>
          <a:p>
            <a:pPr marL="0" indent="0" algn="ctr">
              <a:buNone/>
            </a:pPr>
            <a:endParaRPr lang="en-GB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" y="1714500"/>
            <a:ext cx="9144000" cy="5143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27168" y="476672"/>
            <a:ext cx="7280139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Contrast curve – Lowers the dark end and lightens the brighter areas…. Watch out for clipping</a:t>
            </a:r>
          </a:p>
          <a:p>
            <a:pPr marL="342900" indent="-342900">
              <a:buAutoNum type="arabicParenR"/>
            </a:pPr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524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016732"/>
            <a:ext cx="8844800" cy="11161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Create some punch </a:t>
            </a:r>
          </a:p>
          <a:p>
            <a:pPr marL="0" indent="0">
              <a:buNone/>
            </a:pPr>
            <a:r>
              <a:rPr lang="en-GB" sz="2000" dirty="0"/>
              <a:t>							         </a:t>
            </a:r>
          </a:p>
          <a:p>
            <a:pPr marL="0" indent="0" algn="ctr">
              <a:buNone/>
            </a:pPr>
            <a:endParaRPr lang="en-GB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" y="1714500"/>
            <a:ext cx="9144000" cy="5143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27168" y="495285"/>
            <a:ext cx="7280139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GB" dirty="0">
                <a:solidFill>
                  <a:schemeClr val="bg1"/>
                </a:solidFill>
              </a:rPr>
              <a:t>Create three duplicate layers.</a:t>
            </a:r>
          </a:p>
          <a:p>
            <a:pPr marL="342900" indent="-342900">
              <a:buAutoNum type="arabicParenR"/>
            </a:pPr>
            <a:r>
              <a:rPr lang="en-GB" dirty="0">
                <a:solidFill>
                  <a:schemeClr val="bg1"/>
                </a:solidFill>
              </a:rPr>
              <a:t>Blend mode as shown</a:t>
            </a:r>
          </a:p>
          <a:p>
            <a:pPr marL="342900" indent="-342900">
              <a:buAutoNum type="arabicParenR"/>
            </a:pPr>
            <a:r>
              <a:rPr lang="en-GB" dirty="0">
                <a:solidFill>
                  <a:schemeClr val="bg1"/>
                </a:solidFill>
              </a:rPr>
              <a:t>Flatten the complete image – Change opacity of the 2 upper layers to suit as required.</a:t>
            </a:r>
          </a:p>
        </p:txBody>
      </p:sp>
    </p:spTree>
    <p:extLst>
      <p:ext uri="{BB962C8B-B14F-4D97-AF65-F5344CB8AC3E}">
        <p14:creationId xmlns:p14="http://schemas.microsoft.com/office/powerpoint/2010/main" val="3956399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016732"/>
            <a:ext cx="8844800" cy="11161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How to finally present your image </a:t>
            </a:r>
          </a:p>
          <a:p>
            <a:pPr marL="0" indent="0">
              <a:buNone/>
            </a:pPr>
            <a:r>
              <a:rPr lang="en-GB" sz="2000" dirty="0"/>
              <a:t>							         </a:t>
            </a:r>
          </a:p>
          <a:p>
            <a:pPr marL="0" indent="0" algn="ctr">
              <a:buNone/>
            </a:pPr>
            <a:endParaRPr lang="en-GB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27" y="1592796"/>
            <a:ext cx="684689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7272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016732"/>
            <a:ext cx="8844800" cy="11161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Selective colour </a:t>
            </a:r>
          </a:p>
          <a:p>
            <a:pPr marL="0" indent="0">
              <a:buNone/>
            </a:pPr>
            <a:r>
              <a:rPr lang="en-GB" sz="2000" dirty="0"/>
              <a:t>							         </a:t>
            </a:r>
          </a:p>
          <a:p>
            <a:pPr marL="0" indent="0" algn="ctr">
              <a:buNone/>
            </a:pPr>
            <a:endParaRPr lang="en-GB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07" y="1952836"/>
            <a:ext cx="2486025" cy="3390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953013"/>
            <a:ext cx="2514600" cy="33813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079" y="1952836"/>
            <a:ext cx="2181225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4159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016732"/>
            <a:ext cx="8844800" cy="11161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Rotate and flip the image according to taste </a:t>
            </a:r>
          </a:p>
          <a:p>
            <a:pPr marL="0" indent="0">
              <a:buNone/>
            </a:pPr>
            <a:r>
              <a:rPr lang="en-GB" sz="2000" dirty="0"/>
              <a:t>							         </a:t>
            </a:r>
          </a:p>
          <a:p>
            <a:pPr marL="0" indent="0" algn="ctr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6532" y="-168224"/>
            <a:ext cx="9353128" cy="702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268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9393"/>
          <a:stretch/>
        </p:blipFill>
        <p:spPr>
          <a:xfrm>
            <a:off x="17190" y="-872609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D49FE6D-E54D-4A15-9572-966ED42F8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82" y="4251489"/>
            <a:ext cx="9141618" cy="2077327"/>
          </a:xfrm>
          <a:prstGeom prst="rect">
            <a:avLst/>
          </a:prstGeom>
          <a:solidFill>
            <a:schemeClr val="bg2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016" y="4337523"/>
            <a:ext cx="8188542" cy="132738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6000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A84079-E38D-478D-B7C2-BD76CBBAEC73}"/>
              </a:ext>
            </a:extLst>
          </p:cNvPr>
          <p:cNvSpPr txBox="1"/>
          <p:nvPr/>
        </p:nvSpPr>
        <p:spPr>
          <a:xfrm>
            <a:off x="473016" y="5750937"/>
            <a:ext cx="8188542" cy="4688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2400">
                <a:solidFill>
                  <a:schemeClr val="tx1">
                    <a:lumMod val="65000"/>
                    <a:lumOff val="35000"/>
                  </a:schemeClr>
                </a:solidFill>
              </a:rPr>
              <a:t>Let’s make things a little easier at the processing stage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AFC8083-BBFA-464C-A805-4E844F66B2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4126832"/>
            <a:ext cx="9141618" cy="0"/>
          </a:xfrm>
          <a:prstGeom prst="line">
            <a:avLst/>
          </a:prstGeom>
          <a:ln w="50800">
            <a:solidFill>
              <a:schemeClr val="bg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C752BC6-CDD2-4020-8DCF-B5E813CD3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6448927"/>
            <a:ext cx="9141618" cy="0"/>
          </a:xfrm>
          <a:prstGeom prst="line">
            <a:avLst/>
          </a:prstGeom>
          <a:ln w="50800">
            <a:solidFill>
              <a:schemeClr val="bg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9638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Data Capture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433" y="1787789"/>
            <a:ext cx="2530624" cy="48934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800" dirty="0"/>
              <a:t>Moon 		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Light pollution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Wind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Seeing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210" y="1787789"/>
            <a:ext cx="189071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90898" y="1817747"/>
            <a:ext cx="424847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Imagine how much a bright moon can wash out detail and stop you capturing the faint stuff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Your exposures times as well as overall detail will be affected</a:t>
            </a:r>
          </a:p>
          <a:p>
            <a:endParaRPr lang="en-GB" dirty="0"/>
          </a:p>
          <a:p>
            <a:r>
              <a:rPr lang="en-GB" dirty="0"/>
              <a:t>Filters can help with LP</a:t>
            </a:r>
          </a:p>
          <a:p>
            <a:endParaRPr lang="en-GB" dirty="0"/>
          </a:p>
          <a:p>
            <a:r>
              <a:rPr lang="en-GB" dirty="0"/>
              <a:t>Your mount needs to be rock solid when taking exposures – The wind can play havoc with this</a:t>
            </a:r>
          </a:p>
          <a:p>
            <a:endParaRPr lang="en-GB" dirty="0"/>
          </a:p>
          <a:p>
            <a:r>
              <a:rPr lang="en-GB" dirty="0"/>
              <a:t>Haze and humidity can affect your data by decreasing the seeing, affecting guiding and quality</a:t>
            </a:r>
          </a:p>
          <a:p>
            <a:endParaRPr lang="en-GB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639" y="3284984"/>
            <a:ext cx="189071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249" y="4833156"/>
            <a:ext cx="189071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249" y="5807464"/>
            <a:ext cx="189071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24725" y="1232972"/>
            <a:ext cx="3564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Conditions</a:t>
            </a:r>
          </a:p>
        </p:txBody>
      </p:sp>
    </p:spTree>
    <p:extLst>
      <p:ext uri="{BB962C8B-B14F-4D97-AF65-F5344CB8AC3E}">
        <p14:creationId xmlns:p14="http://schemas.microsoft.com/office/powerpoint/2010/main" val="19868851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Data Capture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343" y="1268760"/>
            <a:ext cx="8606739" cy="48574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Exposure length</a:t>
            </a:r>
          </a:p>
          <a:p>
            <a:pPr>
              <a:buBlip>
                <a:blip r:embed="rId2"/>
              </a:buBlip>
            </a:pPr>
            <a:r>
              <a:rPr lang="en-GB" sz="1800" dirty="0"/>
              <a:t>Contrast </a:t>
            </a:r>
          </a:p>
          <a:p>
            <a:pPr>
              <a:buBlip>
                <a:blip r:embed="rId2"/>
              </a:buBlip>
            </a:pPr>
            <a:r>
              <a:rPr lang="en-GB" sz="1800" dirty="0"/>
              <a:t>Noise</a:t>
            </a:r>
          </a:p>
          <a:p>
            <a:pPr>
              <a:buBlip>
                <a:blip r:embed="rId2"/>
              </a:buBlip>
            </a:pPr>
            <a:r>
              <a:rPr lang="en-GB" sz="1800" dirty="0"/>
              <a:t>Ease of processing</a:t>
            </a:r>
          </a:p>
          <a:p>
            <a:pPr marL="0" indent="0" algn="ctr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sz="1800" dirty="0"/>
              <a:t>4 hrs – 24x10mins			             4 hrs – 8x30mins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49" y="3429000"/>
            <a:ext cx="4238078" cy="31906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942" y="3429000"/>
            <a:ext cx="4238079" cy="319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8351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Data Capture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Noise</a:t>
            </a:r>
          </a:p>
          <a:p>
            <a:pPr marL="0" indent="0" algn="ctr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87" y="2738400"/>
            <a:ext cx="5232400" cy="3835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993" y="2276001"/>
            <a:ext cx="3288959" cy="19177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708" y="4653136"/>
            <a:ext cx="3294042" cy="192066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8544" y="1952836"/>
            <a:ext cx="523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10min subs 1)</a:t>
            </a:r>
          </a:p>
          <a:p>
            <a:r>
              <a:rPr lang="en-GB" dirty="0"/>
              <a:t>30min subs 2)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21708" y="1889224"/>
            <a:ext cx="3065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10min subs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21708" y="4283804"/>
            <a:ext cx="3229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30min subs</a:t>
            </a:r>
          </a:p>
        </p:txBody>
      </p:sp>
    </p:spTree>
    <p:extLst>
      <p:ext uri="{BB962C8B-B14F-4D97-AF65-F5344CB8AC3E}">
        <p14:creationId xmlns:p14="http://schemas.microsoft.com/office/powerpoint/2010/main" val="24683058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Data Capture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1"/>
            <a:ext cx="8229600" cy="4212468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Focus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348880"/>
            <a:ext cx="3476625" cy="42291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39952" y="2348880"/>
            <a:ext cx="29163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3"/>
              </a:buBlip>
            </a:pPr>
            <a:r>
              <a:rPr lang="en-GB" dirty="0"/>
              <a:t>The V curve of automatic focus</a:t>
            </a:r>
          </a:p>
          <a:p>
            <a:endParaRPr lang="en-GB" dirty="0"/>
          </a:p>
          <a:p>
            <a:pPr marL="285750" indent="-285750">
              <a:buBlip>
                <a:blip r:embed="rId3"/>
              </a:buBlip>
            </a:pPr>
            <a:r>
              <a:rPr lang="en-GB" dirty="0"/>
              <a:t>A Bahtinov mask image</a:t>
            </a:r>
          </a:p>
          <a:p>
            <a:endParaRPr lang="en-GB" dirty="0"/>
          </a:p>
          <a:p>
            <a:pPr marL="342900" indent="-342900">
              <a:buBlip>
                <a:blip r:embed="rId3"/>
              </a:buBlip>
            </a:pPr>
            <a:r>
              <a:rPr lang="en-GB" dirty="0"/>
              <a:t>FWHM (Full width half minimum)</a:t>
            </a:r>
          </a:p>
        </p:txBody>
      </p:sp>
    </p:spTree>
    <p:extLst>
      <p:ext uri="{BB962C8B-B14F-4D97-AF65-F5344CB8AC3E}">
        <p14:creationId xmlns:p14="http://schemas.microsoft.com/office/powerpoint/2010/main" val="425230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Data Capture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1"/>
            <a:ext cx="8229600" cy="4212468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Focus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33081"/>
            <a:ext cx="5220580" cy="24999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43891"/>
            <a:ext cx="5220580" cy="251066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508104" y="1833081"/>
            <a:ext cx="334837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		Out of focus</a:t>
            </a:r>
          </a:p>
          <a:p>
            <a:pPr marL="285750" indent="-285750">
              <a:buBlip>
                <a:blip r:embed="rId4"/>
              </a:buBlip>
            </a:pPr>
            <a:endParaRPr lang="en-GB" dirty="0"/>
          </a:p>
          <a:p>
            <a:pPr marL="285750" indent="-285750">
              <a:buBlip>
                <a:blip r:embed="rId4"/>
              </a:buBlip>
            </a:pPr>
            <a:endParaRPr lang="en-GB" dirty="0"/>
          </a:p>
          <a:p>
            <a:pPr marL="285750" indent="-285750">
              <a:buBlip>
                <a:blip r:embed="rId4"/>
              </a:buBlip>
            </a:pPr>
            <a:endParaRPr lang="en-GB" dirty="0"/>
          </a:p>
          <a:p>
            <a:pPr marL="285750" indent="-285750">
              <a:buBlip>
                <a:blip r:embed="rId4"/>
              </a:buBlip>
            </a:pPr>
            <a:r>
              <a:rPr lang="en-GB" dirty="0"/>
              <a:t>Bahtinov Grabber</a:t>
            </a:r>
          </a:p>
          <a:p>
            <a:pPr marL="285750" indent="-285750">
              <a:buBlip>
                <a:blip r:embed="rId4"/>
              </a:buBlip>
            </a:pPr>
            <a:endParaRPr lang="en-GB" dirty="0"/>
          </a:p>
          <a:p>
            <a:pPr marL="285750" indent="-285750">
              <a:buBlip>
                <a:blip r:embed="rId4"/>
              </a:buBlip>
            </a:pPr>
            <a:r>
              <a:rPr lang="en-GB" dirty="0"/>
              <a:t>Tells you when you are in critical focus</a:t>
            </a:r>
          </a:p>
          <a:p>
            <a:pPr marL="285750" indent="-285750">
              <a:buBlip>
                <a:blip r:embed="rId4"/>
              </a:buBlip>
            </a:pPr>
            <a:endParaRPr lang="en-GB" dirty="0"/>
          </a:p>
          <a:p>
            <a:pPr marL="285750" indent="-285750">
              <a:buBlip>
                <a:blip r:embed="rId4"/>
              </a:buBlip>
            </a:pPr>
            <a:r>
              <a:rPr lang="en-GB" dirty="0"/>
              <a:t>Manual focus and Bahtinov mask </a:t>
            </a:r>
          </a:p>
          <a:p>
            <a:endParaRPr lang="en-GB" dirty="0"/>
          </a:p>
          <a:p>
            <a:r>
              <a:rPr lang="en-GB" dirty="0"/>
              <a:t>		</a:t>
            </a:r>
          </a:p>
          <a:p>
            <a:r>
              <a:rPr lang="en-GB" dirty="0"/>
              <a:t>		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		In focus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577" y="1833081"/>
            <a:ext cx="189071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577" y="6237312"/>
            <a:ext cx="189071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6971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Data Capture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Guiding</a:t>
            </a:r>
          </a:p>
          <a:p>
            <a:pPr>
              <a:buBlip>
                <a:blip r:embed="rId2"/>
              </a:buBlip>
            </a:pPr>
            <a:r>
              <a:rPr lang="en-GB" sz="2000" dirty="0"/>
              <a:t>Off Axis guider or separate guide scope</a:t>
            </a:r>
          </a:p>
          <a:p>
            <a:pPr marL="0" indent="0" algn="ctr">
              <a:buNone/>
            </a:pPr>
            <a:r>
              <a:rPr lang="en-GB" dirty="0"/>
              <a:t>What are we aiming for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47756" y="2816932"/>
            <a:ext cx="20887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 overall guiding figure (RMS) of less than either</a:t>
            </a:r>
          </a:p>
          <a:p>
            <a:endParaRPr lang="en-GB" dirty="0"/>
          </a:p>
          <a:p>
            <a:pPr marL="285750" indent="-285750">
              <a:buBlip>
                <a:blip r:embed="rId2"/>
              </a:buBlip>
            </a:pPr>
            <a:r>
              <a:rPr lang="en-GB" dirty="0"/>
              <a:t>The seeing</a:t>
            </a:r>
          </a:p>
          <a:p>
            <a:pPr marL="285750" indent="-285750">
              <a:buBlip>
                <a:blip r:embed="rId2"/>
              </a:buBlip>
            </a:pPr>
            <a:r>
              <a:rPr lang="en-GB" dirty="0"/>
              <a:t>The image resolution of the imaging scope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78" y="2816932"/>
            <a:ext cx="6824250" cy="3838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70251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Data Capture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1"/>
            <a:ext cx="8399276" cy="54006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dirty="0"/>
              <a:t>Checking exposure integrity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705" y="1865216"/>
            <a:ext cx="189071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707" y="3564623"/>
            <a:ext cx="189071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707" y="5279775"/>
            <a:ext cx="189071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1808821"/>
            <a:ext cx="162018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Why</a:t>
            </a:r>
          </a:p>
          <a:p>
            <a:endParaRPr lang="en-GB" sz="2800" dirty="0"/>
          </a:p>
          <a:p>
            <a:endParaRPr lang="en-GB" sz="2800" dirty="0"/>
          </a:p>
          <a:p>
            <a:endParaRPr lang="en-GB" sz="2800" dirty="0"/>
          </a:p>
          <a:p>
            <a:r>
              <a:rPr lang="en-GB" sz="2800" dirty="0"/>
              <a:t>When</a:t>
            </a:r>
          </a:p>
          <a:p>
            <a:endParaRPr lang="en-GB" sz="2800" dirty="0"/>
          </a:p>
          <a:p>
            <a:endParaRPr lang="en-GB" sz="2800" dirty="0"/>
          </a:p>
          <a:p>
            <a:endParaRPr lang="en-GB" sz="2800" dirty="0"/>
          </a:p>
          <a:p>
            <a:r>
              <a:rPr lang="en-GB" sz="2800" dirty="0"/>
              <a:t>How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47964" y="1808821"/>
            <a:ext cx="460851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To ensure that each exposure is</a:t>
            </a:r>
          </a:p>
          <a:p>
            <a:pPr marL="285750" indent="-285750">
              <a:buBlip>
                <a:blip r:embed="rId3"/>
              </a:buBlip>
            </a:pPr>
            <a:r>
              <a:rPr lang="en-GB" dirty="0"/>
              <a:t>Well focused</a:t>
            </a:r>
          </a:p>
          <a:p>
            <a:pPr marL="285750" indent="-285750">
              <a:buBlip>
                <a:blip r:embed="rId3"/>
              </a:buBlip>
            </a:pPr>
            <a:r>
              <a:rPr lang="en-GB" dirty="0"/>
              <a:t>Well guided</a:t>
            </a:r>
          </a:p>
          <a:p>
            <a:pPr marL="285750" indent="-285750">
              <a:buBlip>
                <a:blip r:embed="rId3"/>
              </a:buBlip>
            </a:pPr>
            <a:r>
              <a:rPr lang="en-GB" dirty="0"/>
              <a:t>If a mosaic – That they fit together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At the end of every session then you can add extra exposures into your run if needed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285750" indent="-285750">
              <a:buBlip>
                <a:blip r:embed="rId3"/>
              </a:buBlip>
            </a:pPr>
            <a:r>
              <a:rPr lang="en-GB" dirty="0"/>
              <a:t>Data capture software (image checking)</a:t>
            </a:r>
          </a:p>
          <a:p>
            <a:pPr marL="285750" indent="-285750">
              <a:buBlip>
                <a:blip r:embed="rId3"/>
              </a:buBlip>
            </a:pPr>
            <a:r>
              <a:rPr lang="en-GB" dirty="0" err="1"/>
              <a:t>Pixinsight</a:t>
            </a:r>
            <a:r>
              <a:rPr lang="en-GB" dirty="0"/>
              <a:t> (blink) or sub frame selector script</a:t>
            </a:r>
          </a:p>
        </p:txBody>
      </p:sp>
    </p:spTree>
    <p:extLst>
      <p:ext uri="{BB962C8B-B14F-4D97-AF65-F5344CB8AC3E}">
        <p14:creationId xmlns:p14="http://schemas.microsoft.com/office/powerpoint/2010/main" val="31079203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7994B"/>
                </a:solidFill>
              </a:rPr>
              <a:t>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0612"/>
            <a:ext cx="8229600" cy="56757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dirty="0"/>
              <a:t>Calibration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7" y="1736812"/>
            <a:ext cx="3500788" cy="26355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29" y="4617133"/>
            <a:ext cx="3453036" cy="203591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100" y="4011015"/>
            <a:ext cx="3509340" cy="264202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671900" y="2244934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Bias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71900" y="5157192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Dark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28502" y="3465004"/>
            <a:ext cx="1452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Flat</a:t>
            </a:r>
          </a:p>
        </p:txBody>
      </p:sp>
    </p:spTree>
    <p:extLst>
      <p:ext uri="{BB962C8B-B14F-4D97-AF65-F5344CB8AC3E}">
        <p14:creationId xmlns:p14="http://schemas.microsoft.com/office/powerpoint/2010/main" val="37145451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8"/>
            <a:ext cx="6084168" cy="68538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904148" y="6318"/>
            <a:ext cx="3380975" cy="59093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Thank you</a:t>
            </a:r>
          </a:p>
          <a:p>
            <a:pPr algn="ctr"/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en-US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Sara Wager </a:t>
            </a:r>
          </a:p>
        </p:txBody>
      </p:sp>
    </p:spTree>
    <p:extLst>
      <p:ext uri="{BB962C8B-B14F-4D97-AF65-F5344CB8AC3E}">
        <p14:creationId xmlns:p14="http://schemas.microsoft.com/office/powerpoint/2010/main" val="181754785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883</Words>
  <Application>Microsoft Office PowerPoint</Application>
  <PresentationFormat>On-screen Show (4:3)</PresentationFormat>
  <Paragraphs>302</Paragraphs>
  <Slides>53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6" baseType="lpstr">
      <vt:lpstr>Arial</vt:lpstr>
      <vt:lpstr>Calibri</vt:lpstr>
      <vt:lpstr>1_Office Theme</vt:lpstr>
      <vt:lpstr>Photoshop processing  Stage by stage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Processing</vt:lpstr>
      <vt:lpstr>Data Capture</vt:lpstr>
      <vt:lpstr>Data Capture</vt:lpstr>
      <vt:lpstr>Data Capture</vt:lpstr>
      <vt:lpstr>Data Capture</vt:lpstr>
      <vt:lpstr>Data Capture</vt:lpstr>
      <vt:lpstr>Data Capture</vt:lpstr>
      <vt:lpstr>Data Capture</vt:lpstr>
      <vt:lpstr>Processing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Photoshop processing  Stage by stage</dc:title>
  <dc:creator>Sara Wager</dc:creator>
  <cp:lastModifiedBy>Sara Wager</cp:lastModifiedBy>
  <cp:revision>1</cp:revision>
  <dcterms:created xsi:type="dcterms:W3CDTF">2019-10-11T09:24:59Z</dcterms:created>
  <dcterms:modified xsi:type="dcterms:W3CDTF">2019-10-11T09:25:16Z</dcterms:modified>
</cp:coreProperties>
</file>